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DB40022-ADD4-40AE-BE25-6A521518B100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1E7DD1-E106-4757-9A5F-071EA38B770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9E0554-8718-4FBB-BB9F-BBBFE1B3C9B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A1E94D-A8EF-47C9-8E4B-F959D9D0B4B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FE112B-D631-4597-B231-A7BB2E25408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70F2A5-143A-4B06-A390-D46FBDECDFA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99D085-6F8E-40B2-9B2D-7623DE38547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63F46B-0964-4CF0-A1C5-61BAEA3F166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AC6901-EDF5-4616-87B1-198DC44792A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0405DC-D52C-43BB-9BAF-4A18D8D0C1B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A47FEF-7D58-4029-9E5A-563E51617B3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457E2E-340D-4DE7-84F5-1C7753F7849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3526F2-F93C-4B4F-80EA-1A6570788E1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45A6C6-9404-4B40-97A4-6EFE9CD0335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FD9ED2-5551-4196-A98D-C9D21476968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64172E-8CE5-4BEC-A49A-1507EB08F8B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D362CD-69BC-4B4E-B488-C921502BF08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15B9BA-65F2-4E22-AF2D-7A7B6D43AF2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edit the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title text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l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i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k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o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d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i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h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i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l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x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f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o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r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m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a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edit the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title text </a:t>
            </a: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75" name="Text 0"/>
          <p:cNvSpPr/>
          <p:nvPr/>
        </p:nvSpPr>
        <p:spPr>
          <a:xfrm>
            <a:off x="793800" y="1760040"/>
            <a:ext cx="7555680" cy="29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1" lang="en-US" sz="61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Determining Minimum Inventory Levels</a:t>
            </a:r>
            <a:endParaRPr b="0" lang="en-US" sz="6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Text 1"/>
          <p:cNvSpPr/>
          <p:nvPr/>
        </p:nvSpPr>
        <p:spPr>
          <a:xfrm>
            <a:off x="793800" y="5034960"/>
            <a:ext cx="75556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Christopher Grime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Text 2"/>
          <p:cNvSpPr/>
          <p:nvPr/>
        </p:nvSpPr>
        <p:spPr>
          <a:xfrm>
            <a:off x="793800" y="5743440"/>
            <a:ext cx="7555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 quantity of goods or materials held by a business at a given point in time. It includes raw materials, work-in-progress, and finished goods.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71" name="Text 0"/>
          <p:cNvSpPr/>
          <p:nvPr/>
        </p:nvSpPr>
        <p:spPr>
          <a:xfrm>
            <a:off x="6280200" y="92952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Modern Approaches to Forecasting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Shape 1"/>
          <p:cNvSpPr/>
          <p:nvPr/>
        </p:nvSpPr>
        <p:spPr>
          <a:xfrm>
            <a:off x="6280200" y="294264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Text 2"/>
          <p:cNvSpPr/>
          <p:nvPr/>
        </p:nvSpPr>
        <p:spPr>
          <a:xfrm>
            <a:off x="6457320" y="3027600"/>
            <a:ext cx="155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1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Text 3"/>
          <p:cNvSpPr/>
          <p:nvPr/>
        </p:nvSpPr>
        <p:spPr>
          <a:xfrm>
            <a:off x="7017480" y="2942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ZIP-METRIC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5" name="Text 4"/>
          <p:cNvSpPr/>
          <p:nvPr/>
        </p:nvSpPr>
        <p:spPr>
          <a:xfrm>
            <a:off x="7017480" y="3432960"/>
            <a:ext cx="29271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Zero-Inflated Poisson models handle intermittent demand. They're useful for slow-moving inventory items.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Shape 5"/>
          <p:cNvSpPr/>
          <p:nvPr/>
        </p:nvSpPr>
        <p:spPr>
          <a:xfrm>
            <a:off x="10171800" y="294264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Text 6"/>
          <p:cNvSpPr/>
          <p:nvPr/>
        </p:nvSpPr>
        <p:spPr>
          <a:xfrm>
            <a:off x="10324080" y="3027600"/>
            <a:ext cx="20520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2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8" name="Text 7"/>
          <p:cNvSpPr/>
          <p:nvPr/>
        </p:nvSpPr>
        <p:spPr>
          <a:xfrm>
            <a:off x="10909080" y="2942640"/>
            <a:ext cx="29271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Poisson-Bayes Methods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Text 8"/>
          <p:cNvSpPr/>
          <p:nvPr/>
        </p:nvSpPr>
        <p:spPr>
          <a:xfrm>
            <a:off x="10909080" y="3787200"/>
            <a:ext cx="29271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These combine Poisson processes with Bayesian inference. They provide robust forecasts for sparse, erratic demand patterns.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Shape 9"/>
          <p:cNvSpPr/>
          <p:nvPr/>
        </p:nvSpPr>
        <p:spPr>
          <a:xfrm>
            <a:off x="6280200" y="608364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Text 10"/>
          <p:cNvSpPr/>
          <p:nvPr/>
        </p:nvSpPr>
        <p:spPr>
          <a:xfrm>
            <a:off x="6438960" y="6168600"/>
            <a:ext cx="1918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3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Text 11"/>
          <p:cNvSpPr/>
          <p:nvPr/>
        </p:nvSpPr>
        <p:spPr>
          <a:xfrm>
            <a:off x="7017480" y="6083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Ensemble Methods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Text 12"/>
          <p:cNvSpPr/>
          <p:nvPr/>
        </p:nvSpPr>
        <p:spPr>
          <a:xfrm>
            <a:off x="7017480" y="6574320"/>
            <a:ext cx="68187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Combining multiple forecasting techniques often yields superior results. This approach leverages strengths of various models.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9960"/>
          </a:xfrm>
          <a:prstGeom prst="rect">
            <a:avLst/>
          </a:prstGeom>
          <a:ln w="0">
            <a:noFill/>
          </a:ln>
        </p:spPr>
      </p:pic>
      <p:sp>
        <p:nvSpPr>
          <p:cNvPr id="185" name="Text 0"/>
          <p:cNvSpPr/>
          <p:nvPr/>
        </p:nvSpPr>
        <p:spPr>
          <a:xfrm>
            <a:off x="761400" y="598320"/>
            <a:ext cx="7620480" cy="20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1" lang="en-US" sz="42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Limitations of Traditional Statistical Forecasting Models</a:t>
            </a:r>
            <a:endParaRPr b="0" lang="en-US" sz="42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6" name="Shape 1"/>
          <p:cNvSpPr/>
          <p:nvPr/>
        </p:nvSpPr>
        <p:spPr>
          <a:xfrm>
            <a:off x="761400" y="3208680"/>
            <a:ext cx="379800" cy="379800"/>
          </a:xfrm>
          <a:prstGeom prst="roundRect">
            <a:avLst>
              <a:gd name="adj" fmla="val 24006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Text 2"/>
          <p:cNvSpPr/>
          <p:nvPr/>
        </p:nvSpPr>
        <p:spPr>
          <a:xfrm>
            <a:off x="1359720" y="3208680"/>
            <a:ext cx="27187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Complexities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8" name="Text 3"/>
          <p:cNvSpPr/>
          <p:nvPr/>
        </p:nvSpPr>
        <p:spPr>
          <a:xfrm>
            <a:off x="1359720" y="3679200"/>
            <a:ext cx="7022160" cy="6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Traditional models often struggle to capture the complexities of modern, non-linear demand patterns.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9" name="Shape 4"/>
          <p:cNvSpPr/>
          <p:nvPr/>
        </p:nvSpPr>
        <p:spPr>
          <a:xfrm>
            <a:off x="761400" y="4837320"/>
            <a:ext cx="379800" cy="379800"/>
          </a:xfrm>
          <a:prstGeom prst="roundRect">
            <a:avLst>
              <a:gd name="adj" fmla="val 24006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Text 5"/>
          <p:cNvSpPr/>
          <p:nvPr/>
        </p:nvSpPr>
        <p:spPr>
          <a:xfrm>
            <a:off x="1359720" y="4837320"/>
            <a:ext cx="27187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External Factors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Text 6"/>
          <p:cNvSpPr/>
          <p:nvPr/>
        </p:nvSpPr>
        <p:spPr>
          <a:xfrm>
            <a:off x="1359720" y="5307840"/>
            <a:ext cx="7022160" cy="6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They do not accurately account for external market forces, disruptive events, or rapidly changing trends.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Shape 7"/>
          <p:cNvSpPr/>
          <p:nvPr/>
        </p:nvSpPr>
        <p:spPr>
          <a:xfrm>
            <a:off x="761400" y="6465960"/>
            <a:ext cx="379800" cy="379800"/>
          </a:xfrm>
          <a:prstGeom prst="roundRect">
            <a:avLst>
              <a:gd name="adj" fmla="val 24006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Text 8"/>
          <p:cNvSpPr/>
          <p:nvPr/>
        </p:nvSpPr>
        <p:spPr>
          <a:xfrm>
            <a:off x="1359720" y="6465960"/>
            <a:ext cx="27187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Inconsistency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4" name="Text 9"/>
          <p:cNvSpPr/>
          <p:nvPr/>
        </p:nvSpPr>
        <p:spPr>
          <a:xfrm>
            <a:off x="1359720" y="6936480"/>
            <a:ext cx="7022160" cy="6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Traditional models may struggle to accurately forecast demand when parts are inconsistently ordered or supplied.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96" name="Text 0"/>
          <p:cNvSpPr/>
          <p:nvPr/>
        </p:nvSpPr>
        <p:spPr>
          <a:xfrm>
            <a:off x="707760" y="710640"/>
            <a:ext cx="7727760" cy="12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Machine Learning for Demand Forecasting</a:t>
            </a:r>
            <a:endParaRPr b="0" lang="en-US" sz="3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7" name="Image 1" descr="preencoded.png"/>
          <p:cNvPicPr/>
          <p:nvPr/>
        </p:nvPicPr>
        <p:blipFill>
          <a:blip r:embed="rId2"/>
          <a:stretch/>
        </p:blipFill>
        <p:spPr>
          <a:xfrm>
            <a:off x="707760" y="2277720"/>
            <a:ext cx="1010160" cy="1810800"/>
          </a:xfrm>
          <a:prstGeom prst="rect">
            <a:avLst/>
          </a:prstGeom>
          <a:ln w="0">
            <a:noFill/>
          </a:ln>
        </p:spPr>
      </p:pic>
      <p:sp>
        <p:nvSpPr>
          <p:cNvPr id="198" name="Text 1"/>
          <p:cNvSpPr/>
          <p:nvPr/>
        </p:nvSpPr>
        <p:spPr>
          <a:xfrm>
            <a:off x="2021760" y="2480040"/>
            <a:ext cx="25268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Neural Networks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Text 2"/>
          <p:cNvSpPr/>
          <p:nvPr/>
        </p:nvSpPr>
        <p:spPr>
          <a:xfrm>
            <a:off x="2021760" y="2917080"/>
            <a:ext cx="641376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These powerful models are adept at recognizing complex, non-linear relationships in data. They excel at handling time series data and can capture dynamic trends.</a:t>
            </a:r>
            <a:endParaRPr b="0" lang="en-U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0" name="Image 2" descr="preencoded.png"/>
          <p:cNvPicPr/>
          <p:nvPr/>
        </p:nvPicPr>
        <p:blipFill>
          <a:blip r:embed="rId3"/>
          <a:stretch/>
        </p:blipFill>
        <p:spPr>
          <a:xfrm>
            <a:off x="707760" y="4089600"/>
            <a:ext cx="1010160" cy="1810800"/>
          </a:xfrm>
          <a:prstGeom prst="rect">
            <a:avLst/>
          </a:prstGeom>
          <a:ln w="0">
            <a:noFill/>
          </a:ln>
        </p:spPr>
      </p:pic>
      <p:sp>
        <p:nvSpPr>
          <p:cNvPr id="201" name="Text 3"/>
          <p:cNvSpPr/>
          <p:nvPr/>
        </p:nvSpPr>
        <p:spPr>
          <a:xfrm>
            <a:off x="2021760" y="4291560"/>
            <a:ext cx="25268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Benefits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2" name="Text 4"/>
          <p:cNvSpPr/>
          <p:nvPr/>
        </p:nvSpPr>
        <p:spPr>
          <a:xfrm>
            <a:off x="2021760" y="4728960"/>
            <a:ext cx="641376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ML models can process large amounts of data. They adapt to changing trends and improve their accuracy over time. They're well-suited for handling real-world scenarios with diverse data.</a:t>
            </a:r>
            <a:endParaRPr b="0" lang="en-U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3" name="Image 3" descr="preencoded.png"/>
          <p:cNvPicPr/>
          <p:nvPr/>
        </p:nvPicPr>
        <p:blipFill>
          <a:blip r:embed="rId4"/>
          <a:stretch/>
        </p:blipFill>
        <p:spPr>
          <a:xfrm>
            <a:off x="707760" y="5901120"/>
            <a:ext cx="1010160" cy="1616760"/>
          </a:xfrm>
          <a:prstGeom prst="rect">
            <a:avLst/>
          </a:prstGeom>
          <a:ln w="0">
            <a:noFill/>
          </a:ln>
        </p:spPr>
      </p:pic>
      <p:sp>
        <p:nvSpPr>
          <p:cNvPr id="204" name="Text 5"/>
          <p:cNvSpPr/>
          <p:nvPr/>
        </p:nvSpPr>
        <p:spPr>
          <a:xfrm>
            <a:off x="2021760" y="6103440"/>
            <a:ext cx="25268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Challenges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5" name="Text 6"/>
          <p:cNvSpPr/>
          <p:nvPr/>
        </p:nvSpPr>
        <p:spPr>
          <a:xfrm>
            <a:off x="2021760" y="6540480"/>
            <a:ext cx="641376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They require significant data and computational power. Integration with existing systems can be complex.</a:t>
            </a:r>
            <a:endParaRPr b="0" lang="en-US" sz="15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 0"/>
          <p:cNvSpPr/>
          <p:nvPr/>
        </p:nvSpPr>
        <p:spPr>
          <a:xfrm>
            <a:off x="763560" y="599760"/>
            <a:ext cx="706212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1" lang="en-US" sz="42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Types of Neural Networks</a:t>
            </a:r>
            <a:endParaRPr b="0" lang="en-US" sz="42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7" name="Image 0" descr="preencoded.png"/>
          <p:cNvPicPr/>
          <p:nvPr/>
        </p:nvPicPr>
        <p:blipFill>
          <a:blip r:embed="rId1"/>
          <a:stretch/>
        </p:blipFill>
        <p:spPr>
          <a:xfrm>
            <a:off x="763560" y="1717560"/>
            <a:ext cx="6387480" cy="3947400"/>
          </a:xfrm>
          <a:prstGeom prst="rect">
            <a:avLst/>
          </a:prstGeom>
          <a:ln w="0">
            <a:noFill/>
          </a:ln>
        </p:spPr>
      </p:pic>
      <p:sp>
        <p:nvSpPr>
          <p:cNvPr id="208" name="Text 1"/>
          <p:cNvSpPr/>
          <p:nvPr/>
        </p:nvSpPr>
        <p:spPr>
          <a:xfrm>
            <a:off x="763560" y="5938560"/>
            <a:ext cx="48142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Recurrent Neural Networks (RNNs)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9" name="Text 2"/>
          <p:cNvSpPr/>
          <p:nvPr/>
        </p:nvSpPr>
        <p:spPr>
          <a:xfrm>
            <a:off x="763560" y="6410160"/>
            <a:ext cx="6387480" cy="10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RNNs process sequential data like text or time series, using short-term memory for handling volatile demand. They are particularly useful for capturing patterns in data over time.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0" name="Image 1" descr="preencoded.png"/>
          <p:cNvPicPr/>
          <p:nvPr/>
        </p:nvPicPr>
        <p:blipFill>
          <a:blip r:embed="rId2"/>
          <a:stretch/>
        </p:blipFill>
        <p:spPr>
          <a:xfrm>
            <a:off x="7478640" y="1717560"/>
            <a:ext cx="6387480" cy="3947400"/>
          </a:xfrm>
          <a:prstGeom prst="rect">
            <a:avLst/>
          </a:prstGeom>
          <a:ln w="0">
            <a:noFill/>
          </a:ln>
        </p:spPr>
      </p:pic>
      <p:sp>
        <p:nvSpPr>
          <p:cNvPr id="211" name="Text 3"/>
          <p:cNvSpPr/>
          <p:nvPr/>
        </p:nvSpPr>
        <p:spPr>
          <a:xfrm>
            <a:off x="7478640" y="5938560"/>
            <a:ext cx="49222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Long Short-Term Memory (LSTMs)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2" name="Text 4"/>
          <p:cNvSpPr/>
          <p:nvPr/>
        </p:nvSpPr>
        <p:spPr>
          <a:xfrm>
            <a:off x="7478640" y="6410160"/>
            <a:ext cx="6387480" cy="13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LSTMs are RNNs have logic enabling them to learn long-term dependencies by selectively remembering or forgetting information over time. This makes them ideal for managing complex time-series data.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14" name="Text 0"/>
          <p:cNvSpPr/>
          <p:nvPr/>
        </p:nvSpPr>
        <p:spPr>
          <a:xfrm>
            <a:off x="592920" y="466200"/>
            <a:ext cx="7957440" cy="10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150"/>
              </a:lnSpc>
              <a:tabLst>
                <a:tab algn="l" pos="0"/>
              </a:tabLst>
            </a:pPr>
            <a:r>
              <a:rPr b="1" lang="en-US" sz="33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Neural Networks for Demand Forecasting</a:t>
            </a:r>
            <a:endParaRPr b="0" lang="en-US" sz="3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5" name="Image 1" descr="preencoded.png"/>
          <p:cNvPicPr/>
          <p:nvPr/>
        </p:nvPicPr>
        <p:blipFill>
          <a:blip r:embed="rId2"/>
          <a:stretch/>
        </p:blipFill>
        <p:spPr>
          <a:xfrm>
            <a:off x="592920" y="1779120"/>
            <a:ext cx="846360" cy="1635840"/>
          </a:xfrm>
          <a:prstGeom prst="rect">
            <a:avLst/>
          </a:prstGeom>
          <a:ln w="0">
            <a:noFill/>
          </a:ln>
        </p:spPr>
      </p:pic>
      <p:sp>
        <p:nvSpPr>
          <p:cNvPr id="216" name="Text 1"/>
          <p:cNvSpPr/>
          <p:nvPr/>
        </p:nvSpPr>
        <p:spPr>
          <a:xfrm>
            <a:off x="1694160" y="1948680"/>
            <a:ext cx="211716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Data Gathering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7" name="Text 2"/>
          <p:cNvSpPr/>
          <p:nvPr/>
        </p:nvSpPr>
        <p:spPr>
          <a:xfrm>
            <a:off x="1694160" y="231480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Collect historical demand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8" name="Text 3"/>
          <p:cNvSpPr/>
          <p:nvPr/>
        </p:nvSpPr>
        <p:spPr>
          <a:xfrm>
            <a:off x="1694160" y="264528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Gather market trends.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9" name="Text 4"/>
          <p:cNvSpPr/>
          <p:nvPr/>
        </p:nvSpPr>
        <p:spPr>
          <a:xfrm>
            <a:off x="1694160" y="297540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Acquire relevant external factors.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0" name="Image 2" descr="preencoded.png"/>
          <p:cNvPicPr/>
          <p:nvPr/>
        </p:nvPicPr>
        <p:blipFill>
          <a:blip r:embed="rId3"/>
          <a:stretch/>
        </p:blipFill>
        <p:spPr>
          <a:xfrm>
            <a:off x="592920" y="3416040"/>
            <a:ext cx="846360" cy="1635840"/>
          </a:xfrm>
          <a:prstGeom prst="rect">
            <a:avLst/>
          </a:prstGeom>
          <a:ln w="0">
            <a:noFill/>
          </a:ln>
        </p:spPr>
      </p:pic>
      <p:sp>
        <p:nvSpPr>
          <p:cNvPr id="221" name="Text 5"/>
          <p:cNvSpPr/>
          <p:nvPr/>
        </p:nvSpPr>
        <p:spPr>
          <a:xfrm>
            <a:off x="1694160" y="3585240"/>
            <a:ext cx="211716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Data Preprocessing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Text 6"/>
          <p:cNvSpPr/>
          <p:nvPr/>
        </p:nvSpPr>
        <p:spPr>
          <a:xfrm>
            <a:off x="1694160" y="395172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Clean the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" name="Text 7"/>
          <p:cNvSpPr/>
          <p:nvPr/>
        </p:nvSpPr>
        <p:spPr>
          <a:xfrm>
            <a:off x="1694160" y="428184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Normalize the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Text 8"/>
          <p:cNvSpPr/>
          <p:nvPr/>
        </p:nvSpPr>
        <p:spPr>
          <a:xfrm>
            <a:off x="1694160" y="461196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Transform the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5" name="Image 3" descr="preencoded.png"/>
          <p:cNvPicPr/>
          <p:nvPr/>
        </p:nvPicPr>
        <p:blipFill>
          <a:blip r:embed="rId4"/>
          <a:stretch/>
        </p:blipFill>
        <p:spPr>
          <a:xfrm>
            <a:off x="592920" y="5052600"/>
            <a:ext cx="846360" cy="1354680"/>
          </a:xfrm>
          <a:prstGeom prst="rect">
            <a:avLst/>
          </a:prstGeom>
          <a:ln w="0">
            <a:noFill/>
          </a:ln>
        </p:spPr>
      </p:pic>
      <p:sp>
        <p:nvSpPr>
          <p:cNvPr id="226" name="Text 9"/>
          <p:cNvSpPr/>
          <p:nvPr/>
        </p:nvSpPr>
        <p:spPr>
          <a:xfrm>
            <a:off x="1694160" y="5221800"/>
            <a:ext cx="211716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Model Training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7" name="Text 10"/>
          <p:cNvSpPr/>
          <p:nvPr/>
        </p:nvSpPr>
        <p:spPr>
          <a:xfrm>
            <a:off x="1694160" y="558828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Optimize the model with model optimization techniques.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8" name="Text 11"/>
          <p:cNvSpPr/>
          <p:nvPr/>
        </p:nvSpPr>
        <p:spPr>
          <a:xfrm>
            <a:off x="1694160" y="591840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Capture complex, non-linear demand patterns.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9" name="Image 4" descr="preencoded.png"/>
          <p:cNvPicPr/>
          <p:nvPr/>
        </p:nvPicPr>
        <p:blipFill>
          <a:blip r:embed="rId5"/>
          <a:stretch/>
        </p:blipFill>
        <p:spPr>
          <a:xfrm>
            <a:off x="592920" y="6408000"/>
            <a:ext cx="846360" cy="1354680"/>
          </a:xfrm>
          <a:prstGeom prst="rect">
            <a:avLst/>
          </a:prstGeom>
          <a:ln w="0">
            <a:noFill/>
          </a:ln>
        </p:spPr>
      </p:pic>
      <p:sp>
        <p:nvSpPr>
          <p:cNvPr id="230" name="Text 12"/>
          <p:cNvSpPr/>
          <p:nvPr/>
        </p:nvSpPr>
        <p:spPr>
          <a:xfrm>
            <a:off x="1694160" y="6577200"/>
            <a:ext cx="269496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Continuous Optimization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Text 13"/>
          <p:cNvSpPr/>
          <p:nvPr/>
        </p:nvSpPr>
        <p:spPr>
          <a:xfrm>
            <a:off x="1694160" y="694368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Fine-tune the model by incorporating new data.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2" name="Text 14"/>
          <p:cNvSpPr/>
          <p:nvPr/>
        </p:nvSpPr>
        <p:spPr>
          <a:xfrm>
            <a:off x="1694160" y="7273800"/>
            <a:ext cx="685620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100"/>
              </a:lnSpc>
              <a:buClr>
                <a:srgbClr val="403c4e"/>
              </a:buClr>
              <a:buFont typeface="Symbol" charset="2"/>
              <a:buChar char=""/>
            </a:pPr>
            <a:r>
              <a:rPr b="0" lang="en-US" sz="13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Adjust parameters to improve forecasting accuracy over time.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ln w="0">
            <a:noFill/>
          </a:ln>
        </p:spPr>
      </p:pic>
      <p:sp>
        <p:nvSpPr>
          <p:cNvPr id="234" name="Text 0"/>
          <p:cNvSpPr/>
          <p:nvPr/>
        </p:nvSpPr>
        <p:spPr>
          <a:xfrm>
            <a:off x="793800" y="3458880"/>
            <a:ext cx="11124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Data Required For Demand Forecasting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35" name="Image 1" descr="preencoded.png"/>
          <p:cNvPicPr/>
          <p:nvPr/>
        </p:nvPicPr>
        <p:blipFill>
          <a:blip r:embed="rId2"/>
          <a:stretch/>
        </p:blipFill>
        <p:spPr>
          <a:xfrm>
            <a:off x="793800" y="450792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236" name="Text 1"/>
          <p:cNvSpPr/>
          <p:nvPr/>
        </p:nvSpPr>
        <p:spPr>
          <a:xfrm>
            <a:off x="793800" y="53017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Historical Sales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Text 2"/>
          <p:cNvSpPr/>
          <p:nvPr/>
        </p:nvSpPr>
        <p:spPr>
          <a:xfrm>
            <a:off x="793800" y="5792040"/>
            <a:ext cx="300492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Long-term sales records reveal trends and seasonality. They form the foundation of most forecasting models.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38" name="Image 2" descr="preencoded.png"/>
          <p:cNvPicPr/>
          <p:nvPr/>
        </p:nvPicPr>
        <p:blipFill>
          <a:blip r:embed="rId3"/>
          <a:stretch/>
        </p:blipFill>
        <p:spPr>
          <a:xfrm>
            <a:off x="4139280" y="450792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239" name="Text 3"/>
          <p:cNvSpPr/>
          <p:nvPr/>
        </p:nvSpPr>
        <p:spPr>
          <a:xfrm>
            <a:off x="4139280" y="53017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Repair Data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Text 4"/>
          <p:cNvSpPr/>
          <p:nvPr/>
        </p:nvSpPr>
        <p:spPr>
          <a:xfrm>
            <a:off x="4139280" y="5792040"/>
            <a:ext cx="300492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Repair data helps predict repair part demand. It's crucial for maintenance-heavy industries.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1" name="Image 3" descr="preencoded.png"/>
          <p:cNvPicPr/>
          <p:nvPr/>
        </p:nvPicPr>
        <p:blipFill>
          <a:blip r:embed="rId4"/>
          <a:stretch/>
        </p:blipFill>
        <p:spPr>
          <a:xfrm>
            <a:off x="7485120" y="450792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242" name="Text 5"/>
          <p:cNvSpPr/>
          <p:nvPr/>
        </p:nvSpPr>
        <p:spPr>
          <a:xfrm>
            <a:off x="7485120" y="53017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Sales Forecasts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3" name="Text 6"/>
          <p:cNvSpPr/>
          <p:nvPr/>
        </p:nvSpPr>
        <p:spPr>
          <a:xfrm>
            <a:off x="7485120" y="5792040"/>
            <a:ext cx="300492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Incorporate existing sales projections. These provide context for the ML models to refine predictions.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4" name="Image 4" descr="preencoded.png"/>
          <p:cNvPicPr/>
          <p:nvPr/>
        </p:nvPicPr>
        <p:blipFill>
          <a:blip r:embed="rId5"/>
          <a:stretch/>
        </p:blipFill>
        <p:spPr>
          <a:xfrm>
            <a:off x="10830960" y="450792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245" name="Text 7"/>
          <p:cNvSpPr/>
          <p:nvPr/>
        </p:nvSpPr>
        <p:spPr>
          <a:xfrm>
            <a:off x="10830960" y="53017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Real-time Data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Text 8"/>
          <p:cNvSpPr/>
          <p:nvPr/>
        </p:nvSpPr>
        <p:spPr>
          <a:xfrm>
            <a:off x="10830960" y="5792040"/>
            <a:ext cx="300492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Live data feeds allow for dynamic adjustments. They help models respond to sudden market changes.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 0"/>
          <p:cNvSpPr/>
          <p:nvPr/>
        </p:nvSpPr>
        <p:spPr>
          <a:xfrm>
            <a:off x="716760" y="579960"/>
            <a:ext cx="1319580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Preparing Data and Training Demand Forecasting Models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8" name="Image 0" descr="preencoded.png"/>
          <p:cNvPicPr/>
          <p:nvPr/>
        </p:nvPicPr>
        <p:blipFill>
          <a:blip r:embed="rId1"/>
          <a:stretch/>
        </p:blipFill>
        <p:spPr>
          <a:xfrm>
            <a:off x="716760" y="2269800"/>
            <a:ext cx="4193280" cy="2591280"/>
          </a:xfrm>
          <a:prstGeom prst="rect">
            <a:avLst/>
          </a:prstGeom>
          <a:ln w="0">
            <a:noFill/>
          </a:ln>
        </p:spPr>
      </p:pic>
      <p:sp>
        <p:nvSpPr>
          <p:cNvPr id="249" name="Text 1"/>
          <p:cNvSpPr/>
          <p:nvPr/>
        </p:nvSpPr>
        <p:spPr>
          <a:xfrm>
            <a:off x="716760" y="5117760"/>
            <a:ext cx="25596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Data Preparation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Text 2"/>
          <p:cNvSpPr/>
          <p:nvPr/>
        </p:nvSpPr>
        <p:spPr>
          <a:xfrm>
            <a:off x="716760" y="5560560"/>
            <a:ext cx="4193280" cy="6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Data is prepared for analysis by cleaning and normalizing historical sales data.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Text 3"/>
          <p:cNvSpPr/>
          <p:nvPr/>
        </p:nvSpPr>
        <p:spPr>
          <a:xfrm>
            <a:off x="716760" y="6338880"/>
            <a:ext cx="4193280" cy="6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Anomalies and inconsistencies are removed to ensure accurate model training.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52" name="Image 1" descr="preencoded.png"/>
          <p:cNvPicPr/>
          <p:nvPr/>
        </p:nvPicPr>
        <p:blipFill>
          <a:blip r:embed="rId2"/>
          <a:stretch/>
        </p:blipFill>
        <p:spPr>
          <a:xfrm>
            <a:off x="5218200" y="2269800"/>
            <a:ext cx="4193280" cy="2591280"/>
          </a:xfrm>
          <a:prstGeom prst="rect">
            <a:avLst/>
          </a:prstGeom>
          <a:ln w="0">
            <a:noFill/>
          </a:ln>
        </p:spPr>
      </p:pic>
      <p:sp>
        <p:nvSpPr>
          <p:cNvPr id="253" name="Text 4"/>
          <p:cNvSpPr/>
          <p:nvPr/>
        </p:nvSpPr>
        <p:spPr>
          <a:xfrm>
            <a:off x="5218200" y="5117760"/>
            <a:ext cx="255960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Model Training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4" name="Text 5"/>
          <p:cNvSpPr/>
          <p:nvPr/>
        </p:nvSpPr>
        <p:spPr>
          <a:xfrm>
            <a:off x="5218200" y="5560560"/>
            <a:ext cx="419328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Advanced neural network architectures like RNNs and LSTMs are used to detect complex demand patterns.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5" name="Text 6"/>
          <p:cNvSpPr/>
          <p:nvPr/>
        </p:nvSpPr>
        <p:spPr>
          <a:xfrm>
            <a:off x="5218200" y="6666480"/>
            <a:ext cx="419328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These models are trained to accurately predict future sales, even in volatile markets.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56" name="Image 2" descr="preencoded.png"/>
          <p:cNvPicPr/>
          <p:nvPr/>
        </p:nvPicPr>
        <p:blipFill>
          <a:blip r:embed="rId3"/>
          <a:stretch/>
        </p:blipFill>
        <p:spPr>
          <a:xfrm>
            <a:off x="9719280" y="2269800"/>
            <a:ext cx="4193280" cy="2591280"/>
          </a:xfrm>
          <a:prstGeom prst="rect">
            <a:avLst/>
          </a:prstGeom>
          <a:ln w="0">
            <a:noFill/>
          </a:ln>
        </p:spPr>
      </p:pic>
      <p:sp>
        <p:nvSpPr>
          <p:cNvPr id="257" name="Text 7"/>
          <p:cNvSpPr/>
          <p:nvPr/>
        </p:nvSpPr>
        <p:spPr>
          <a:xfrm>
            <a:off x="9719280" y="5117760"/>
            <a:ext cx="3259080" cy="3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Continuous Optimization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8" name="Text 8"/>
          <p:cNvSpPr/>
          <p:nvPr/>
        </p:nvSpPr>
        <p:spPr>
          <a:xfrm>
            <a:off x="9719280" y="5560560"/>
            <a:ext cx="419328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New data is continuously incorporated and model parameters are adjusted to ensure ongoing accuracy.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9" name="Text 9"/>
          <p:cNvSpPr/>
          <p:nvPr/>
        </p:nvSpPr>
        <p:spPr>
          <a:xfrm>
            <a:off x="9719280" y="6666480"/>
            <a:ext cx="4193280" cy="98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This adaptive process allows the model to evolve and adapt to changing market dynamics.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261" name="Text 0"/>
          <p:cNvSpPr/>
          <p:nvPr/>
        </p:nvSpPr>
        <p:spPr>
          <a:xfrm>
            <a:off x="793800" y="128412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Conclusion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2" name="Shape 1"/>
          <p:cNvSpPr/>
          <p:nvPr/>
        </p:nvSpPr>
        <p:spPr>
          <a:xfrm>
            <a:off x="793800" y="2588040"/>
            <a:ext cx="396000" cy="396000"/>
          </a:xfrm>
          <a:prstGeom prst="roundRect">
            <a:avLst>
              <a:gd name="adj" fmla="val 24007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Text 2"/>
          <p:cNvSpPr/>
          <p:nvPr/>
        </p:nvSpPr>
        <p:spPr>
          <a:xfrm>
            <a:off x="1417320" y="2588040"/>
            <a:ext cx="30405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Advanced Forecasting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Text 3"/>
          <p:cNvSpPr/>
          <p:nvPr/>
        </p:nvSpPr>
        <p:spPr>
          <a:xfrm>
            <a:off x="1417320" y="3432960"/>
            <a:ext cx="30405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Machine learning delivers accurate demand forecasts, reducing waste and optimizing inventory management.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5" name="Shape 4"/>
          <p:cNvSpPr/>
          <p:nvPr/>
        </p:nvSpPr>
        <p:spPr>
          <a:xfrm>
            <a:off x="4685400" y="2588040"/>
            <a:ext cx="396000" cy="396000"/>
          </a:xfrm>
          <a:prstGeom prst="roundRect">
            <a:avLst>
              <a:gd name="adj" fmla="val 24007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Text 5"/>
          <p:cNvSpPr/>
          <p:nvPr/>
        </p:nvSpPr>
        <p:spPr>
          <a:xfrm>
            <a:off x="5309280" y="2588040"/>
            <a:ext cx="30391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Data-Driven Insights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7" name="Text 6"/>
          <p:cNvSpPr/>
          <p:nvPr/>
        </p:nvSpPr>
        <p:spPr>
          <a:xfrm>
            <a:off x="5309280" y="3078360"/>
            <a:ext cx="30405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Provides businesses with greater visibility into inventory levels and demand trends, enabling informed decisions.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Shape 7"/>
          <p:cNvSpPr/>
          <p:nvPr/>
        </p:nvSpPr>
        <p:spPr>
          <a:xfrm>
            <a:off x="793800" y="5729400"/>
            <a:ext cx="396000" cy="396000"/>
          </a:xfrm>
          <a:prstGeom prst="roundRect">
            <a:avLst>
              <a:gd name="adj" fmla="val 24007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Text 8"/>
          <p:cNvSpPr/>
          <p:nvPr/>
        </p:nvSpPr>
        <p:spPr>
          <a:xfrm>
            <a:off x="1417320" y="5729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A Competitive Edge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0" name="Text 9"/>
          <p:cNvSpPr/>
          <p:nvPr/>
        </p:nvSpPr>
        <p:spPr>
          <a:xfrm>
            <a:off x="1417320" y="6219720"/>
            <a:ext cx="69321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Leveraging data and advanced forecasting gives companies a competitive edge by ensuring timely product availability.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79" name="Text 0"/>
          <p:cNvSpPr/>
          <p:nvPr/>
        </p:nvSpPr>
        <p:spPr>
          <a:xfrm>
            <a:off x="6280200" y="74808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Background of Inventory Management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Shape 1"/>
          <p:cNvSpPr/>
          <p:nvPr/>
        </p:nvSpPr>
        <p:spPr>
          <a:xfrm>
            <a:off x="6280200" y="276120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6457320" y="2846160"/>
            <a:ext cx="155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1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7017480" y="2761200"/>
            <a:ext cx="2907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Too Much Inventory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Text 4"/>
          <p:cNvSpPr/>
          <p:nvPr/>
        </p:nvSpPr>
        <p:spPr>
          <a:xfrm>
            <a:off x="7017480" y="3261600"/>
            <a:ext cx="2927160" cy="10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Over-holding inventory increases storage costs. It can also lead to waste.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Shape 5"/>
          <p:cNvSpPr/>
          <p:nvPr/>
        </p:nvSpPr>
        <p:spPr>
          <a:xfrm>
            <a:off x="10171800" y="276120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10324080" y="2846160"/>
            <a:ext cx="20520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2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Text 7"/>
          <p:cNvSpPr/>
          <p:nvPr/>
        </p:nvSpPr>
        <p:spPr>
          <a:xfrm>
            <a:off x="10909080" y="2761200"/>
            <a:ext cx="32641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Not Enough Inventory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Text 8"/>
          <p:cNvSpPr/>
          <p:nvPr/>
        </p:nvSpPr>
        <p:spPr>
          <a:xfrm>
            <a:off x="10909080" y="3245760"/>
            <a:ext cx="292716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Insufficient inventory can lead to </a:t>
            </a: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production delays, unhappy customers, and lost opportunities.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Shape 9"/>
          <p:cNvSpPr/>
          <p:nvPr/>
        </p:nvSpPr>
        <p:spPr>
          <a:xfrm>
            <a:off x="6280200" y="553932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10"/>
          <p:cNvSpPr/>
          <p:nvPr/>
        </p:nvSpPr>
        <p:spPr>
          <a:xfrm>
            <a:off x="6438960" y="5624280"/>
            <a:ext cx="1918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3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 11"/>
          <p:cNvSpPr/>
          <p:nvPr/>
        </p:nvSpPr>
        <p:spPr>
          <a:xfrm>
            <a:off x="7017480" y="5539320"/>
            <a:ext cx="38743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Minimum Inventory Levels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12"/>
          <p:cNvSpPr/>
          <p:nvPr/>
        </p:nvSpPr>
        <p:spPr>
          <a:xfrm>
            <a:off x="7017480" y="6029640"/>
            <a:ext cx="681876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Optimizing inventory levels</a:t>
            </a: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 is crucial for efficient operations and profitability. The quantity of goods or materials held by a business at a given point in time, including raw materials, work-in-progress, and finished goods must be minimized.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0"/>
          <p:cNvSpPr/>
          <p:nvPr/>
        </p:nvSpPr>
        <p:spPr>
          <a:xfrm>
            <a:off x="793800" y="2358360"/>
            <a:ext cx="101721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Significance in Business Operations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Text 1"/>
          <p:cNvSpPr/>
          <p:nvPr/>
        </p:nvSpPr>
        <p:spPr>
          <a:xfrm>
            <a:off x="79380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Cost Reduction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 2"/>
          <p:cNvSpPr/>
          <p:nvPr/>
        </p:nvSpPr>
        <p:spPr>
          <a:xfrm>
            <a:off x="79380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Efficient inventory management reduces holding costs and prevents waste. Directly impacts operational costs.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 3"/>
          <p:cNvSpPr/>
          <p:nvPr/>
        </p:nvSpPr>
        <p:spPr>
          <a:xfrm>
            <a:off x="5333040" y="3634200"/>
            <a:ext cx="3151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Customer Satisfaction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Text 4"/>
          <p:cNvSpPr/>
          <p:nvPr/>
        </p:nvSpPr>
        <p:spPr>
          <a:xfrm>
            <a:off x="5333040" y="4215240"/>
            <a:ext cx="397728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Accurate forecasting ensures product availability. This leads to improved customer experience and loyalty.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5"/>
          <p:cNvSpPr/>
          <p:nvPr/>
        </p:nvSpPr>
        <p:spPr>
          <a:xfrm>
            <a:off x="9871920" y="3634200"/>
            <a:ext cx="32990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Competitive Advantage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Text 6"/>
          <p:cNvSpPr/>
          <p:nvPr/>
        </p:nvSpPr>
        <p:spPr>
          <a:xfrm>
            <a:off x="987192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Companies with superior inventory control can offer faster delivery. They can also maintain lower prices due to operational efficiency.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788200"/>
          </a:xfrm>
          <a:prstGeom prst="rect">
            <a:avLst/>
          </a:prstGeom>
          <a:ln w="0">
            <a:noFill/>
          </a:ln>
        </p:spPr>
      </p:pic>
      <p:sp>
        <p:nvSpPr>
          <p:cNvPr id="100" name="Text 0"/>
          <p:cNvSpPr/>
          <p:nvPr/>
        </p:nvSpPr>
        <p:spPr>
          <a:xfrm>
            <a:off x="780840" y="3402720"/>
            <a:ext cx="899928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1" lang="en-US" sz="43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Understanding Inventory Levels</a:t>
            </a:r>
            <a:endParaRPr b="0" lang="en-US" sz="4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Shape 1"/>
          <p:cNvSpPr/>
          <p:nvPr/>
        </p:nvSpPr>
        <p:spPr>
          <a:xfrm>
            <a:off x="780840" y="4434480"/>
            <a:ext cx="6422400" cy="1656720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Text 2"/>
          <p:cNvSpPr/>
          <p:nvPr/>
        </p:nvSpPr>
        <p:spPr>
          <a:xfrm>
            <a:off x="1011600" y="4665240"/>
            <a:ext cx="27882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Demand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Text 3"/>
          <p:cNvSpPr/>
          <p:nvPr/>
        </p:nvSpPr>
        <p:spPr>
          <a:xfrm>
            <a:off x="1011600" y="5147640"/>
            <a:ext cx="596088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 anticipated rate of customer purchases over a defined period.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Shape 4"/>
          <p:cNvSpPr/>
          <p:nvPr/>
        </p:nvSpPr>
        <p:spPr>
          <a:xfrm>
            <a:off x="7426800" y="4434480"/>
            <a:ext cx="6422400" cy="1656720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Text 5"/>
          <p:cNvSpPr/>
          <p:nvPr/>
        </p:nvSpPr>
        <p:spPr>
          <a:xfrm>
            <a:off x="7657560" y="4665240"/>
            <a:ext cx="27882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Lead Time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6"/>
          <p:cNvSpPr/>
          <p:nvPr/>
        </p:nvSpPr>
        <p:spPr>
          <a:xfrm>
            <a:off x="7657560" y="5147640"/>
            <a:ext cx="59608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 duration between placing an order and receiving it.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Shape 7"/>
          <p:cNvSpPr/>
          <p:nvPr/>
        </p:nvSpPr>
        <p:spPr>
          <a:xfrm>
            <a:off x="780840" y="6315120"/>
            <a:ext cx="6422400" cy="1299960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ext 8"/>
          <p:cNvSpPr/>
          <p:nvPr/>
        </p:nvSpPr>
        <p:spPr>
          <a:xfrm>
            <a:off x="1011600" y="6545520"/>
            <a:ext cx="27882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Safety Stock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Text 9"/>
          <p:cNvSpPr/>
          <p:nvPr/>
        </p:nvSpPr>
        <p:spPr>
          <a:xfrm>
            <a:off x="1011600" y="7027920"/>
            <a:ext cx="59608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Extra inventory kept to buffer against uncertainties.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Shape 10"/>
          <p:cNvSpPr/>
          <p:nvPr/>
        </p:nvSpPr>
        <p:spPr>
          <a:xfrm>
            <a:off x="7426800" y="6315120"/>
            <a:ext cx="6422400" cy="1299960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11"/>
          <p:cNvSpPr/>
          <p:nvPr/>
        </p:nvSpPr>
        <p:spPr>
          <a:xfrm>
            <a:off x="7657560" y="6545520"/>
            <a:ext cx="278820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Service Level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12"/>
          <p:cNvSpPr/>
          <p:nvPr/>
        </p:nvSpPr>
        <p:spPr>
          <a:xfrm>
            <a:off x="7657560" y="7027920"/>
            <a:ext cx="59608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The desired probability of meeting demand.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32120"/>
          </a:xfrm>
          <a:prstGeom prst="rect">
            <a:avLst/>
          </a:prstGeom>
          <a:ln w="0">
            <a:noFill/>
          </a:ln>
        </p:spPr>
      </p:pic>
      <p:sp>
        <p:nvSpPr>
          <p:cNvPr id="114" name="Text 0"/>
          <p:cNvSpPr/>
          <p:nvPr/>
        </p:nvSpPr>
        <p:spPr>
          <a:xfrm>
            <a:off x="6240600" y="592560"/>
            <a:ext cx="7635240" cy="13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1" lang="en-US" sz="4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Goals of Managing Inventory Levels</a:t>
            </a:r>
            <a:endParaRPr b="0" lang="en-US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5" name="Image 1" descr="preencoded.png"/>
          <p:cNvPicPr/>
          <p:nvPr/>
        </p:nvPicPr>
        <p:blipFill>
          <a:blip r:embed="rId2"/>
          <a:stretch/>
        </p:blipFill>
        <p:spPr>
          <a:xfrm>
            <a:off x="6240600" y="2262240"/>
            <a:ext cx="1076400" cy="1930320"/>
          </a:xfrm>
          <a:prstGeom prst="rect">
            <a:avLst/>
          </a:prstGeom>
          <a:ln w="0">
            <a:noFill/>
          </a:ln>
        </p:spPr>
      </p:pic>
      <p:sp>
        <p:nvSpPr>
          <p:cNvPr id="116" name="Text 1"/>
          <p:cNvSpPr/>
          <p:nvPr/>
        </p:nvSpPr>
        <p:spPr>
          <a:xfrm>
            <a:off x="7641000" y="2477520"/>
            <a:ext cx="325224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Meet Customer Demand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Text 2"/>
          <p:cNvSpPr/>
          <p:nvPr/>
        </p:nvSpPr>
        <p:spPr>
          <a:xfrm>
            <a:off x="7641000" y="2943360"/>
            <a:ext cx="6234840" cy="10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Ensure product availability to maintain consistent operations. Inventory shortages can lead to delays and damaged reputation.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8" name="Image 2" descr="preencoded.png"/>
          <p:cNvPicPr/>
          <p:nvPr/>
        </p:nvPicPr>
        <p:blipFill>
          <a:blip r:embed="rId3"/>
          <a:stretch/>
        </p:blipFill>
        <p:spPr>
          <a:xfrm>
            <a:off x="6240600" y="4193280"/>
            <a:ext cx="1076400" cy="1722960"/>
          </a:xfrm>
          <a:prstGeom prst="rect">
            <a:avLst/>
          </a:prstGeom>
          <a:ln w="0">
            <a:noFill/>
          </a:ln>
        </p:spPr>
      </p:pic>
      <p:sp>
        <p:nvSpPr>
          <p:cNvPr id="119" name="Text 3"/>
          <p:cNvSpPr/>
          <p:nvPr/>
        </p:nvSpPr>
        <p:spPr>
          <a:xfrm>
            <a:off x="7641000" y="4408560"/>
            <a:ext cx="413064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Minimize Inventory Shortages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4"/>
          <p:cNvSpPr/>
          <p:nvPr/>
        </p:nvSpPr>
        <p:spPr>
          <a:xfrm>
            <a:off x="7641000" y="4874400"/>
            <a:ext cx="623484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Prevent inventory shortages that disrupt operations. Implement robust forecasting and safety stock strategies.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1" name="Image 3" descr="preencoded.png"/>
          <p:cNvPicPr/>
          <p:nvPr/>
        </p:nvPicPr>
        <p:blipFill>
          <a:blip r:embed="rId4"/>
          <a:stretch/>
        </p:blipFill>
        <p:spPr>
          <a:xfrm>
            <a:off x="6240600" y="5916600"/>
            <a:ext cx="1076400" cy="1722960"/>
          </a:xfrm>
          <a:prstGeom prst="rect">
            <a:avLst/>
          </a:prstGeom>
          <a:ln w="0">
            <a:noFill/>
          </a:ln>
        </p:spPr>
      </p:pic>
      <p:sp>
        <p:nvSpPr>
          <p:cNvPr id="122" name="Text 5"/>
          <p:cNvSpPr/>
          <p:nvPr/>
        </p:nvSpPr>
        <p:spPr>
          <a:xfrm>
            <a:off x="7641000" y="6132240"/>
            <a:ext cx="278064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Reduce Capital Costs</a:t>
            </a:r>
            <a:endParaRPr b="0" lang="en-US" sz="21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7641000" y="6597720"/>
            <a:ext cx="6234840" cy="6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Optimize inventory levels to free up working capital. Excess stock ties up funds and increases storage costs.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6280200" y="74376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Demand Forecasting's Role in Inventory Control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Shape 1"/>
          <p:cNvSpPr/>
          <p:nvPr/>
        </p:nvSpPr>
        <p:spPr>
          <a:xfrm>
            <a:off x="6280200" y="275688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 2"/>
          <p:cNvSpPr/>
          <p:nvPr/>
        </p:nvSpPr>
        <p:spPr>
          <a:xfrm>
            <a:off x="6457320" y="2841840"/>
            <a:ext cx="155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1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Text 3"/>
          <p:cNvSpPr/>
          <p:nvPr/>
        </p:nvSpPr>
        <p:spPr>
          <a:xfrm>
            <a:off x="7017480" y="2756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Proactive Planning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Text 4"/>
          <p:cNvSpPr/>
          <p:nvPr/>
        </p:nvSpPr>
        <p:spPr>
          <a:xfrm>
            <a:off x="7017480" y="3247200"/>
            <a:ext cx="292716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Accurate forecasts enable businesses to anticipate demand. This allows for timely inventory adjustments and procurement decisions.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Shape 5"/>
          <p:cNvSpPr/>
          <p:nvPr/>
        </p:nvSpPr>
        <p:spPr>
          <a:xfrm>
            <a:off x="10171800" y="275688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6"/>
          <p:cNvSpPr/>
          <p:nvPr/>
        </p:nvSpPr>
        <p:spPr>
          <a:xfrm>
            <a:off x="10324080" y="2841840"/>
            <a:ext cx="20520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2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Text 7"/>
          <p:cNvSpPr/>
          <p:nvPr/>
        </p:nvSpPr>
        <p:spPr>
          <a:xfrm>
            <a:off x="10909080" y="2756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Risk Mitigation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Text 8"/>
          <p:cNvSpPr/>
          <p:nvPr/>
        </p:nvSpPr>
        <p:spPr>
          <a:xfrm>
            <a:off x="10909080" y="3247200"/>
            <a:ext cx="292716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Forecasting helps identify potential supply chain disruptions. Companies can develop contingency plans to maintain inventory levels.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Shape 9"/>
          <p:cNvSpPr/>
          <p:nvPr/>
        </p:nvSpPr>
        <p:spPr>
          <a:xfrm>
            <a:off x="6280200" y="5906520"/>
            <a:ext cx="509760" cy="50976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10"/>
          <p:cNvSpPr/>
          <p:nvPr/>
        </p:nvSpPr>
        <p:spPr>
          <a:xfrm>
            <a:off x="6438960" y="5991480"/>
            <a:ext cx="1918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3</a:t>
            </a:r>
            <a:endParaRPr b="0" lang="en-US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Text 11"/>
          <p:cNvSpPr/>
          <p:nvPr/>
        </p:nvSpPr>
        <p:spPr>
          <a:xfrm>
            <a:off x="7017480" y="5906520"/>
            <a:ext cx="3258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Resource Optimization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Text 12"/>
          <p:cNvSpPr/>
          <p:nvPr/>
        </p:nvSpPr>
        <p:spPr>
          <a:xfrm>
            <a:off x="7017480" y="6396840"/>
            <a:ext cx="681876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Precise demand predictions allow for efficient resource allocation. This includes warehouse space, staff, and transportation resources.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39" name="Text 0"/>
          <p:cNvSpPr/>
          <p:nvPr/>
        </p:nvSpPr>
        <p:spPr>
          <a:xfrm>
            <a:off x="6199920" y="722520"/>
            <a:ext cx="7715880" cy="12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Complexities of Demand Analysis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0" name="Image 1" descr="preencoded.png"/>
          <p:cNvPicPr/>
          <p:nvPr/>
        </p:nvPicPr>
        <p:blipFill>
          <a:blip r:embed="rId2"/>
          <a:stretch/>
        </p:blipFill>
        <p:spPr>
          <a:xfrm>
            <a:off x="6199920" y="2302920"/>
            <a:ext cx="509040" cy="509040"/>
          </a:xfrm>
          <a:prstGeom prst="rect">
            <a:avLst/>
          </a:prstGeom>
          <a:ln w="0">
            <a:noFill/>
          </a:ln>
        </p:spPr>
      </p:pic>
      <p:sp>
        <p:nvSpPr>
          <p:cNvPr id="141" name="Text 1"/>
          <p:cNvSpPr/>
          <p:nvPr/>
        </p:nvSpPr>
        <p:spPr>
          <a:xfrm>
            <a:off x="6199920" y="3016440"/>
            <a:ext cx="25484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Sales Trends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Text 2"/>
          <p:cNvSpPr/>
          <p:nvPr/>
        </p:nvSpPr>
        <p:spPr>
          <a:xfrm>
            <a:off x="6199920" y="3457080"/>
            <a:ext cx="370476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Seasonality, growth rates, and cyclical fluctuations.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3" name="Image 2" descr="preencoded.png"/>
          <p:cNvPicPr/>
          <p:nvPr/>
        </p:nvPicPr>
        <p:blipFill>
          <a:blip r:embed="rId3"/>
          <a:stretch/>
        </p:blipFill>
        <p:spPr>
          <a:xfrm>
            <a:off x="10211400" y="2302920"/>
            <a:ext cx="509040" cy="509040"/>
          </a:xfrm>
          <a:prstGeom prst="rect">
            <a:avLst/>
          </a:prstGeom>
          <a:ln w="0">
            <a:noFill/>
          </a:ln>
        </p:spPr>
      </p:pic>
      <p:sp>
        <p:nvSpPr>
          <p:cNvPr id="144" name="Text 3"/>
          <p:cNvSpPr/>
          <p:nvPr/>
        </p:nvSpPr>
        <p:spPr>
          <a:xfrm>
            <a:off x="10211400" y="3016440"/>
            <a:ext cx="25484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Market Factors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Text 4"/>
          <p:cNvSpPr/>
          <p:nvPr/>
        </p:nvSpPr>
        <p:spPr>
          <a:xfrm>
            <a:off x="10211400" y="3457080"/>
            <a:ext cx="3704760" cy="130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External influences like competitor actions and market trends. These can significantly impact demand patterns.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6" name="Image 3" descr="preencoded.png"/>
          <p:cNvPicPr/>
          <p:nvPr/>
        </p:nvPicPr>
        <p:blipFill>
          <a:blip r:embed="rId4"/>
          <a:stretch/>
        </p:blipFill>
        <p:spPr>
          <a:xfrm>
            <a:off x="6199920" y="5373720"/>
            <a:ext cx="509040" cy="509040"/>
          </a:xfrm>
          <a:prstGeom prst="rect">
            <a:avLst/>
          </a:prstGeom>
          <a:ln w="0">
            <a:noFill/>
          </a:ln>
        </p:spPr>
      </p:pic>
      <p:sp>
        <p:nvSpPr>
          <p:cNvPr id="147" name="Text 5"/>
          <p:cNvSpPr/>
          <p:nvPr/>
        </p:nvSpPr>
        <p:spPr>
          <a:xfrm>
            <a:off x="6199920" y="6087600"/>
            <a:ext cx="26816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Economic Influences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Text 6"/>
          <p:cNvSpPr/>
          <p:nvPr/>
        </p:nvSpPr>
        <p:spPr>
          <a:xfrm>
            <a:off x="6199920" y="6528240"/>
            <a:ext cx="370476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Economic trends and industry cycles. These factors drive long-term demand shifts.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Image 4" descr="preencoded.png"/>
          <p:cNvPicPr/>
          <p:nvPr/>
        </p:nvPicPr>
        <p:blipFill>
          <a:blip r:embed="rId5"/>
          <a:stretch/>
        </p:blipFill>
        <p:spPr>
          <a:xfrm>
            <a:off x="10211400" y="5373720"/>
            <a:ext cx="509040" cy="509040"/>
          </a:xfrm>
          <a:prstGeom prst="rect">
            <a:avLst/>
          </a:prstGeom>
          <a:ln w="0">
            <a:noFill/>
          </a:ln>
        </p:spPr>
      </p:pic>
      <p:sp>
        <p:nvSpPr>
          <p:cNvPr id="150" name="Text 7"/>
          <p:cNvSpPr/>
          <p:nvPr/>
        </p:nvSpPr>
        <p:spPr>
          <a:xfrm>
            <a:off x="10211400" y="6087600"/>
            <a:ext cx="254844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Supply Chain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8"/>
          <p:cNvSpPr/>
          <p:nvPr/>
        </p:nvSpPr>
        <p:spPr>
          <a:xfrm>
            <a:off x="10211400" y="6528240"/>
            <a:ext cx="370476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Supplier reliability and global supply chain disruptions can affect inventory needs and lead times.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53" name="Text 0"/>
          <p:cNvSpPr/>
          <p:nvPr/>
        </p:nvSpPr>
        <p:spPr>
          <a:xfrm>
            <a:off x="793800" y="71604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Repair-Specific Considerations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Shape 1"/>
          <p:cNvSpPr/>
          <p:nvPr/>
        </p:nvSpPr>
        <p:spPr>
          <a:xfrm>
            <a:off x="793800" y="2473560"/>
            <a:ext cx="3664080" cy="3127320"/>
          </a:xfrm>
          <a:prstGeom prst="roundRect">
            <a:avLst>
              <a:gd name="adj" fmla="val 3046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 2"/>
          <p:cNvSpPr/>
          <p:nvPr/>
        </p:nvSpPr>
        <p:spPr>
          <a:xfrm>
            <a:off x="1028160" y="2707920"/>
            <a:ext cx="31953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Repair Data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Text 3"/>
          <p:cNvSpPr/>
          <p:nvPr/>
        </p:nvSpPr>
        <p:spPr>
          <a:xfrm>
            <a:off x="1028160" y="3552840"/>
            <a:ext cx="319536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Use Repair Data to estimate replacement cycles. This informs long-term inventory planning for spare parts.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7" name="Shape 4"/>
          <p:cNvSpPr/>
          <p:nvPr/>
        </p:nvSpPr>
        <p:spPr>
          <a:xfrm>
            <a:off x="4685400" y="2473560"/>
            <a:ext cx="3664080" cy="3127320"/>
          </a:xfrm>
          <a:prstGeom prst="roundRect">
            <a:avLst>
              <a:gd name="adj" fmla="val 3046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 5"/>
          <p:cNvSpPr/>
          <p:nvPr/>
        </p:nvSpPr>
        <p:spPr>
          <a:xfrm>
            <a:off x="4919760" y="2707920"/>
            <a:ext cx="31953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Logistics and Lead Times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 6"/>
          <p:cNvSpPr/>
          <p:nvPr/>
        </p:nvSpPr>
        <p:spPr>
          <a:xfrm>
            <a:off x="4919760" y="3552840"/>
            <a:ext cx="31953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Consider repair location and part availability. Factor in shipping times and potential customs delays for international repairs.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0" name="Shape 7"/>
          <p:cNvSpPr/>
          <p:nvPr/>
        </p:nvSpPr>
        <p:spPr>
          <a:xfrm>
            <a:off x="793800" y="5828760"/>
            <a:ext cx="7555680" cy="1684440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8"/>
          <p:cNvSpPr/>
          <p:nvPr/>
        </p:nvSpPr>
        <p:spPr>
          <a:xfrm>
            <a:off x="1028160" y="6063120"/>
            <a:ext cx="35859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Component Failure Rates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Text 9"/>
          <p:cNvSpPr/>
          <p:nvPr/>
        </p:nvSpPr>
        <p:spPr>
          <a:xfrm>
            <a:off x="1028160" y="6553440"/>
            <a:ext cx="70869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Analyze historical failure data for each part. This helps predict future repair needs and parts demand.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0"/>
          <p:cNvSpPr/>
          <p:nvPr/>
        </p:nvSpPr>
        <p:spPr>
          <a:xfrm>
            <a:off x="793800" y="2358360"/>
            <a:ext cx="88538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Traditional Statistical Methods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Text 1"/>
          <p:cNvSpPr/>
          <p:nvPr/>
        </p:nvSpPr>
        <p:spPr>
          <a:xfrm>
            <a:off x="79380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ARMA Models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5" name="Text 2"/>
          <p:cNvSpPr/>
          <p:nvPr/>
        </p:nvSpPr>
        <p:spPr>
          <a:xfrm>
            <a:off x="79380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Auto Regressive Moving Average models combine past values and errors. They're effective for stationary time series data.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Text 3"/>
          <p:cNvSpPr/>
          <p:nvPr/>
        </p:nvSpPr>
        <p:spPr>
          <a:xfrm>
            <a:off x="5333040" y="3634200"/>
            <a:ext cx="33814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Exponential Smoothing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 4"/>
          <p:cNvSpPr/>
          <p:nvPr/>
        </p:nvSpPr>
        <p:spPr>
          <a:xfrm>
            <a:off x="533304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This method assigns decreasing weights to older data. It's simple yet good for short-term forecasting.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Text 5"/>
          <p:cNvSpPr/>
          <p:nvPr/>
        </p:nvSpPr>
        <p:spPr>
          <a:xfrm>
            <a:off x="987192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uFillTx/>
                <a:latin typeface="Merriweather Bold"/>
                <a:ea typeface="Merriweather Bold"/>
              </a:rPr>
              <a:t>Poisson Processes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Text 6"/>
          <p:cNvSpPr/>
          <p:nvPr/>
        </p:nvSpPr>
        <p:spPr>
          <a:xfrm>
            <a:off x="987192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uFillTx/>
                <a:latin typeface="Open Sans"/>
                <a:ea typeface="Open Sans"/>
              </a:rPr>
              <a:t>Useful for modeling random events over time. They're particularly useful for spare parts and repair forecasting.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LibreOffice/24.8.2.1$Linux_X86_64 LibreOffice_project/480$Build-1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2024-10-24T22:47:04Z</dcterms:created>
  <dc:creator>PptxGenJS</dc:creator>
  <dc:description/>
  <dc:language>en-US</dc:language>
  <cp:lastModifiedBy/>
  <dcterms:modified xsi:type="dcterms:W3CDTF">2024-10-25T09:10:55Z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On-screen Show (16:9)</vt:lpwstr>
  </property>
  <property fmtid="{D5CDD505-2E9C-101B-9397-08002B2CF9AE}" pid="4" name="Slides">
    <vt:i4>17</vt:i4>
  </property>
</Properties>
</file>